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</p:sldMasterIdLst>
  <p:notesMasterIdLst>
    <p:notesMasterId r:id="rId26"/>
  </p:notesMasterIdLst>
  <p:sldIdLst>
    <p:sldId id="256" r:id="rId3"/>
    <p:sldId id="258" r:id="rId4"/>
    <p:sldId id="293" r:id="rId5"/>
    <p:sldId id="291" r:id="rId6"/>
    <p:sldId id="292" r:id="rId7"/>
    <p:sldId id="259" r:id="rId8"/>
    <p:sldId id="260" r:id="rId9"/>
    <p:sldId id="261" r:id="rId10"/>
    <p:sldId id="303" r:id="rId11"/>
    <p:sldId id="295" r:id="rId12"/>
    <p:sldId id="263" r:id="rId13"/>
    <p:sldId id="302" r:id="rId14"/>
    <p:sldId id="298" r:id="rId15"/>
    <p:sldId id="301" r:id="rId16"/>
    <p:sldId id="297" r:id="rId17"/>
    <p:sldId id="296" r:id="rId18"/>
    <p:sldId id="273" r:id="rId19"/>
    <p:sldId id="299" r:id="rId20"/>
    <p:sldId id="300" r:id="rId21"/>
    <p:sldId id="285" r:id="rId22"/>
    <p:sldId id="294" r:id="rId23"/>
    <p:sldId id="286" r:id="rId24"/>
    <p:sldId id="287" r:id="rId25"/>
  </p:sldIdLst>
  <p:sldSz cx="9144000" cy="5143500" type="screen16x9"/>
  <p:notesSz cx="6858000" cy="9144000"/>
  <p:embeddedFontLst>
    <p:embeddedFont>
      <p:font typeface="Cascadia Mono SemiBold" panose="020B0609020000020004" pitchFamily="49" charset="0"/>
      <p:bold r:id="rId27"/>
      <p:boldItalic r:id="rId28"/>
    </p:embeddedFont>
    <p:embeddedFont>
      <p:font typeface="Fira Sans Condensed" panose="020B0604020202020204" pitchFamily="34" charset="0"/>
      <p:regular r:id="rId29"/>
      <p:bold r:id="rId30"/>
      <p:italic r:id="rId31"/>
      <p:boldItalic r:id="rId32"/>
    </p:embeddedFont>
    <p:embeddedFont>
      <p:font typeface="Fira Sans Condensed Light" panose="020B0604020202020204" pitchFamily="34" charset="0"/>
      <p:regular r:id="rId33"/>
      <p:bold r:id="rId34"/>
      <p:italic r:id="rId35"/>
      <p:boldItalic r:id="rId36"/>
    </p:embeddedFont>
    <p:embeddedFont>
      <p:font typeface="Rajdhani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1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5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9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2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97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44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1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2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340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04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CONVOLUTIONAL NEURAL NETWORK (CNN) MODELS</a:t>
            </a:r>
            <a:endParaRPr sz="2900" dirty="0"/>
          </a:p>
        </p:txBody>
      </p:sp>
      <p:graphicFrame>
        <p:nvGraphicFramePr>
          <p:cNvPr id="3" name="Google Shape;1148;p38">
            <a:extLst>
              <a:ext uri="{FF2B5EF4-FFF2-40B4-BE49-F238E27FC236}">
                <a16:creationId xmlns:a16="http://schemas.microsoft.com/office/drawing/2014/main" id="{611F68DC-4A6A-61D0-7F13-83BD9AC6B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217539"/>
              </p:ext>
            </p:extLst>
          </p:nvPr>
        </p:nvGraphicFramePr>
        <p:xfrm>
          <a:off x="924450" y="1486550"/>
          <a:ext cx="7295100" cy="341352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43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264">
                  <a:extLst>
                    <a:ext uri="{9D8B030D-6E8A-4147-A177-3AD203B41FA5}">
                      <a16:colId xmlns:a16="http://schemas.microsoft.com/office/drawing/2014/main" val="4062859342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4053525931"/>
                    </a:ext>
                  </a:extLst>
                </a:gridCol>
                <a:gridCol w="296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MODEL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LAYERS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PARAMETERS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COMMENT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1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5 : 3 Conv2d</a:t>
                      </a:r>
                      <a:endParaRPr lang="en-US"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605,060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Lowcode Model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6 : 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389,604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BatchNormalization, Dense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VGG16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14,714,688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1,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9295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ResNetV2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42,658,176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2,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7498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EfficientNet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8,769,374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3,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45270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Milestone 1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7 : 4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1,592,324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Kernel Size 3 &amp; 2, Conv2D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0286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CapStone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8 : 5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2,973,700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Conv2D Layer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9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46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DATASET LOADERS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21950" y="1155079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  <a:t>TENSORFLOW TOOLS</a:t>
            </a:r>
            <a:endParaRPr sz="2400" b="1" dirty="0">
              <a:solidFill>
                <a:schemeClr val="lt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" name="Google Shape;65;p16">
            <a:extLst>
              <a:ext uri="{FF2B5EF4-FFF2-40B4-BE49-F238E27FC236}">
                <a16:creationId xmlns:a16="http://schemas.microsoft.com/office/drawing/2014/main" id="{45B26392-C408-2EF7-D823-08316CEF80A4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ImageDataGenerator</a:t>
            </a:r>
            <a:r>
              <a:rPr lang="en-US" sz="2000" dirty="0">
                <a:solidFill>
                  <a:schemeClr val="tx2"/>
                </a:solidFill>
              </a:rPr>
              <a:t> : Image Augmentations Applied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flow_from_directory</a:t>
            </a:r>
            <a:r>
              <a:rPr lang="en-US" sz="2000" dirty="0">
                <a:solidFill>
                  <a:schemeClr val="tx2"/>
                </a:solidFill>
              </a:rPr>
              <a:t>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65;p16">
            <a:extLst>
              <a:ext uri="{FF2B5EF4-FFF2-40B4-BE49-F238E27FC236}">
                <a16:creationId xmlns:a16="http://schemas.microsoft.com/office/drawing/2014/main" id="{89C94CB8-AB47-185E-5708-39533ABD3516}"/>
              </a:ext>
            </a:extLst>
          </p:cNvPr>
          <p:cNvSpPr txBox="1">
            <a:spLocks/>
          </p:cNvSpPr>
          <p:nvPr/>
        </p:nvSpPr>
        <p:spPr>
          <a:xfrm>
            <a:off x="1075191" y="2040194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rescale : Normalize pixel values 0-1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horizontal_flip</a:t>
            </a:r>
            <a:r>
              <a:rPr lang="en-US" sz="2000" dirty="0">
                <a:solidFill>
                  <a:schemeClr val="tx2"/>
                </a:solidFill>
              </a:rPr>
              <a:t> : Teach model differing orientations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rotation_range</a:t>
            </a:r>
            <a:r>
              <a:rPr lang="en-US" sz="2000" dirty="0">
                <a:solidFill>
                  <a:schemeClr val="tx2"/>
                </a:solidFill>
              </a:rPr>
              <a:t> : Handle random rotation of images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Read data, labels from directory structure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Easier to load and process data in batches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79094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1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208823" y="851645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B45EC-E77F-F915-58C6-F34817FA5CE1}"/>
              </a:ext>
            </a:extLst>
          </p:cNvPr>
          <p:cNvSpPr txBox="1"/>
          <p:nvPr/>
        </p:nvSpPr>
        <p:spPr>
          <a:xfrm>
            <a:off x="368708" y="1308845"/>
            <a:ext cx="83180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We want our Base Neural Network architecture to have 3 convolutional blocks.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Each block contains one Conv2D layer, </a:t>
            </a:r>
            <a:r>
              <a:rPr lang="en-US" sz="1600" b="0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maxpooling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layer and Dropout layers.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first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64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, 'same' padding 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input shape = (48, 48, 1) if you're using 'grayscale' 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colormode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second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third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After adding your convolutional blocks, add your Flatten layer.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first Dense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512 neurons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Dropout layer with dropout ratio of 0.4.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final Dense Layer with 4 neurons 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softmax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Print your model summary</a:t>
            </a:r>
          </a:p>
        </p:txBody>
      </p:sp>
    </p:spTree>
    <p:extLst>
      <p:ext uri="{BB962C8B-B14F-4D97-AF65-F5344CB8AC3E}">
        <p14:creationId xmlns:p14="http://schemas.microsoft.com/office/powerpoint/2010/main" val="367354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2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099" y="1181446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A6904C9F-84D8-9DAD-7E38-41161F31CAE9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Dense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BatchNormalization</a:t>
            </a:r>
            <a:r>
              <a:rPr lang="en-US" sz="2000" dirty="0">
                <a:solidFill>
                  <a:schemeClr val="tx2"/>
                </a:solidFill>
              </a:rPr>
              <a:t> Added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6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MODELS 1 &amp; 2 GRAPH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D88A-118F-673A-8702-5B910FA0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200692"/>
            <a:ext cx="5303520" cy="3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13F8-F0EF-063A-B0E5-2DC159F7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8" y="851645"/>
            <a:ext cx="5410080" cy="130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B0D28-1359-DA9A-5507-653065B3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8" y="2157285"/>
            <a:ext cx="3236512" cy="1737472"/>
          </a:xfrm>
          <a:prstGeom prst="rect">
            <a:avLst/>
          </a:prstGeom>
        </p:spPr>
      </p:pic>
      <p:pic>
        <p:nvPicPr>
          <p:cNvPr id="6" name="Picture 2" descr="How to Perform Face Recognition With VGGFace2 in Keras -  MachineLearningMastery.com">
            <a:extLst>
              <a:ext uri="{FF2B5EF4-FFF2-40B4-BE49-F238E27FC236}">
                <a16:creationId xmlns:a16="http://schemas.microsoft.com/office/drawing/2014/main" id="{636CE716-432D-5DA1-CBDE-812B12DB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8743" r="16263" b="5952"/>
          <a:stretch/>
        </p:blipFill>
        <p:spPr bwMode="auto">
          <a:xfrm>
            <a:off x="4572000" y="3026021"/>
            <a:ext cx="1229032" cy="11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B6E7-1DAF-8E43-9182-F36311BA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005" y="3026021"/>
            <a:ext cx="1232034" cy="1170432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4571999" y="2228162"/>
            <a:ext cx="3377381" cy="7067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VGG16 Image vs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08D307C8-8BDA-1CAE-2F76-5D991BC77A62}"/>
              </a:ext>
            </a:extLst>
          </p:cNvPr>
          <p:cNvSpPr txBox="1">
            <a:spLocks/>
          </p:cNvSpPr>
          <p:nvPr/>
        </p:nvSpPr>
        <p:spPr>
          <a:xfrm>
            <a:off x="4571999" y="4289466"/>
            <a:ext cx="3333137" cy="5124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65 to 1 Image Data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ResNetV2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40773" y="851645"/>
            <a:ext cx="4375355" cy="3086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42,658,176 Parameters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14550-331B-6BBE-F581-40F3AAF3F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6"/>
          <a:stretch/>
        </p:blipFill>
        <p:spPr>
          <a:xfrm>
            <a:off x="5569974" y="1286386"/>
            <a:ext cx="2703872" cy="1468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EBEB9-37BF-0CB4-109C-3841D51D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9" y="1286386"/>
            <a:ext cx="4586011" cy="20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EFFICENTNET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024284" y="1608730"/>
            <a:ext cx="3328916" cy="24665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Clr>
                <a:schemeClr val="bg2"/>
              </a:buClr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F09A8-14DC-3671-DE7B-232BCB8A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608730"/>
            <a:ext cx="5486400" cy="1130281"/>
          </a:xfrm>
          <a:prstGeom prst="rect">
            <a:avLst/>
          </a:prstGeom>
        </p:spPr>
      </p:pic>
      <p:sp>
        <p:nvSpPr>
          <p:cNvPr id="14" name="Google Shape;65;p16">
            <a:extLst>
              <a:ext uri="{FF2B5EF4-FFF2-40B4-BE49-F238E27FC236}">
                <a16:creationId xmlns:a16="http://schemas.microsoft.com/office/drawing/2014/main" id="{E2E19549-1433-1079-EF60-F81B47EFB49E}"/>
              </a:ext>
            </a:extLst>
          </p:cNvPr>
          <p:cNvSpPr txBox="1">
            <a:spLocks/>
          </p:cNvSpPr>
          <p:nvPr/>
        </p:nvSpPr>
        <p:spPr>
          <a:xfrm>
            <a:off x="648929" y="1028663"/>
            <a:ext cx="4763729" cy="28845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8,769,374 Parameters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202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  1  MODEL</a:t>
            </a:r>
            <a:endParaRPr dirty="0"/>
          </a:p>
        </p:txBody>
      </p:sp>
      <p:sp>
        <p:nvSpPr>
          <p:cNvPr id="2" name="Google Shape;373;p23">
            <a:extLst>
              <a:ext uri="{FF2B5EF4-FFF2-40B4-BE49-F238E27FC236}">
                <a16:creationId xmlns:a16="http://schemas.microsoft.com/office/drawing/2014/main" id="{194FCED4-D290-643F-C47C-9826A856472B}"/>
              </a:ext>
            </a:extLst>
          </p:cNvPr>
          <p:cNvSpPr txBox="1"/>
          <p:nvPr/>
        </p:nvSpPr>
        <p:spPr>
          <a:xfrm>
            <a:off x="651273" y="758192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Version 3 CNN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Google Shape;65;p16">
            <a:extLst>
              <a:ext uri="{FF2B5EF4-FFF2-40B4-BE49-F238E27FC236}">
                <a16:creationId xmlns:a16="http://schemas.microsoft.com/office/drawing/2014/main" id="{6357475A-37BE-F885-B8A1-5B23556DB16A}"/>
              </a:ext>
            </a:extLst>
          </p:cNvPr>
          <p:cNvSpPr txBox="1">
            <a:spLocks/>
          </p:cNvSpPr>
          <p:nvPr/>
        </p:nvSpPr>
        <p:spPr>
          <a:xfrm>
            <a:off x="651273" y="1084069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 Loader Augmentation Hyperparameter adjustments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Validation accuracy dips to in Epoch 8?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70D24-9774-92B9-5ED2-1D56D691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4" y="2718620"/>
            <a:ext cx="5520813" cy="20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011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 MODEL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Final CapStone Model Version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68F198E8-3E5D-B584-F628-46E35E585690}"/>
              </a:ext>
            </a:extLst>
          </p:cNvPr>
          <p:cNvSpPr txBox="1">
            <a:spLocks/>
          </p:cNvSpPr>
          <p:nvPr/>
        </p:nvSpPr>
        <p:spPr>
          <a:xfrm>
            <a:off x="759429" y="1506856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parameters : 2,973,700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ADE474-612E-A750-E606-1431E6DE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6" y="2695094"/>
            <a:ext cx="5093110" cy="2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10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309001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emotion be accurately detected by Convolutional Neural Networks (CNN)?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968A50-0EBC-4C4B-0C5E-2B84673F29A4}"/>
              </a:ext>
            </a:extLst>
          </p:cNvPr>
          <p:cNvGrpSpPr/>
          <p:nvPr/>
        </p:nvGrpSpPr>
        <p:grpSpPr>
          <a:xfrm>
            <a:off x="2523816" y="3356253"/>
            <a:ext cx="3432025" cy="1575488"/>
            <a:chOff x="2598072" y="3379571"/>
            <a:chExt cx="3125614" cy="153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F3832-8E1D-7EBB-F8FA-FE041B7C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797E-E6C5-EB80-46CB-7E9B293A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7F56D0-FB38-D895-17A2-0004FEAC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0A40E3-1C7B-0F7E-A3DD-6FE0E487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743" y="3402657"/>
            <a:ext cx="508513" cy="206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64345" y="2592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HEATMAP</a:t>
            </a:r>
            <a:endParaRPr dirty="0"/>
          </a:p>
        </p:txBody>
      </p:sp>
      <p:sp>
        <p:nvSpPr>
          <p:cNvPr id="1342" name="Google Shape;1342;p44"/>
          <p:cNvSpPr txBox="1"/>
          <p:nvPr/>
        </p:nvSpPr>
        <p:spPr>
          <a:xfrm>
            <a:off x="1687200" y="831981"/>
            <a:ext cx="585828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 vs ACTUAL (Folder)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83589-B335-5251-6B00-068F5B6A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94" y="1573218"/>
            <a:ext cx="4612321" cy="3222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59429" y="1056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MISMATCH IMAGES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FBF27C-36FD-6EE4-0CA6-A068364FDCE7}"/>
              </a:ext>
            </a:extLst>
          </p:cNvPr>
          <p:cNvGrpSpPr/>
          <p:nvPr/>
        </p:nvGrpSpPr>
        <p:grpSpPr>
          <a:xfrm>
            <a:off x="1686714" y="678398"/>
            <a:ext cx="5869376" cy="4316389"/>
            <a:chOff x="1583959" y="831981"/>
            <a:chExt cx="4551369" cy="3715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400A67-C0B9-C249-3B5C-F947A78E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0" y="831981"/>
              <a:ext cx="4551368" cy="12307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AD1B3A-EBB0-7F5D-124A-664A8774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960" y="2062773"/>
              <a:ext cx="4551368" cy="12574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04E428-3E38-4372-59A6-08BCA29D4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10" r="717" b="917"/>
            <a:stretch/>
          </p:blipFill>
          <p:spPr>
            <a:xfrm>
              <a:off x="1583959" y="3320220"/>
              <a:ext cx="4551367" cy="122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0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CNN MODEL ANALYSIS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BD742-6506-E6F9-1C83-870B1D4D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5639"/>
              </p:ext>
            </p:extLst>
          </p:nvPr>
        </p:nvGraphicFramePr>
        <p:xfrm>
          <a:off x="1253613" y="1248697"/>
          <a:ext cx="6735520" cy="3626653"/>
        </p:xfrm>
        <a:graphic>
          <a:graphicData uri="http://schemas.openxmlformats.org/drawingml/2006/table">
            <a:tbl>
              <a:tblPr/>
              <a:tblGrid>
                <a:gridCol w="841940">
                  <a:extLst>
                    <a:ext uri="{9D8B030D-6E8A-4147-A177-3AD203B41FA5}">
                      <a16:colId xmlns:a16="http://schemas.microsoft.com/office/drawing/2014/main" val="223993037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344781555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56043180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2655207168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415771183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98239913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66454416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179216698"/>
                    </a:ext>
                  </a:extLst>
                </a:gridCol>
              </a:tblGrid>
              <a:tr h="468013">
                <a:tc>
                  <a:txBody>
                    <a:bodyPr/>
                    <a:lstStyle/>
                    <a:p>
                      <a:pPr fontAlgn="ctr"/>
                      <a:endParaRPr lang="en-US" sz="800" b="1">
                        <a:effectLst/>
                      </a:endParaRP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Parameters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Train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Train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0966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1</a:t>
                      </a:r>
                      <a:r>
                        <a:rPr lang="en-US" sz="800">
                          <a:effectLst/>
                        </a:rPr>
                        <a:t>: Grayscale 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605,060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0.706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1229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2</a:t>
                      </a:r>
                      <a:r>
                        <a:rPr lang="en-US" sz="800">
                          <a:effectLst/>
                        </a:rPr>
                        <a:t>: Grayscale 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389,604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0.796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36290"/>
                  </a:ext>
                </a:extLst>
              </a:tr>
              <a:tr h="35056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3</a:t>
                      </a:r>
                      <a:r>
                        <a:rPr lang="en-US" sz="800">
                          <a:effectLst/>
                        </a:rPr>
                        <a:t>: VGG16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14,714,688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0.687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0.675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216681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4</a:t>
                      </a:r>
                      <a:r>
                        <a:rPr lang="en-US" sz="800">
                          <a:effectLst/>
                        </a:rPr>
                        <a:t>: ResNet V2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42,658,176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89203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5</a:t>
                      </a:r>
                      <a:r>
                        <a:rPr lang="en-US" sz="800">
                          <a:effectLst/>
                        </a:rPr>
                        <a:t>: EfficientNet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8,769,374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0022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6</a:t>
                      </a:r>
                      <a:r>
                        <a:rPr lang="en-US" sz="800">
                          <a:effectLst/>
                        </a:rPr>
                        <a:t>: Grayscale 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1,592,324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0.543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72561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Model 7</a:t>
                      </a:r>
                      <a:r>
                        <a:rPr lang="en-US" sz="800" dirty="0">
                          <a:effectLst/>
                        </a:rPr>
                        <a:t>: Grayscale 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2,973,700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92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1E04B53C-E4AC-0559-ACC9-78AA3B6C4CF3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586450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Less complex models work better with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Transfer learning models mediocre to poor on dataset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Numerous Use cases for facial emotion detection</a:t>
            </a:r>
          </a:p>
          <a:p>
            <a:pPr marL="342900" lvl="7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1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1440426" y="1258529"/>
            <a:ext cx="6317226" cy="105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Autopilot Automobiles : Driver alertness still required, sensors and software are not perfect.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26" name="Picture 2" descr="Applsci 11 08441 g001">
            <a:extLst>
              <a:ext uri="{FF2B5EF4-FFF2-40B4-BE49-F238E27FC236}">
                <a16:creationId xmlns:a16="http://schemas.microsoft.com/office/drawing/2014/main" id="{4B12B627-B4A2-2D7C-7073-89F98AC0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5" y="2382929"/>
            <a:ext cx="6399149" cy="22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2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97974" y="1112200"/>
            <a:ext cx="6425381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Security alert, detect potentially dangerous individual through emotion recognition.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DD79D40-CE9D-398A-C502-A1BEB5CB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9" y="1969168"/>
            <a:ext cx="4449098" cy="2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3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34065" y="1268878"/>
            <a:ext cx="6966155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Detect emotional response of customers to advertisement.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959F-55B3-AF78-8FAC-831A4581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4" y="1738110"/>
            <a:ext cx="4384868" cy="2995151"/>
          </a:xfrm>
          <a:prstGeom prst="rect">
            <a:avLst/>
          </a:prstGeom>
        </p:spPr>
      </p:pic>
      <p:pic>
        <p:nvPicPr>
          <p:cNvPr id="1030" name="Picture 6" descr="emotion recognition neural network Hot Sale - OFF 74%">
            <a:extLst>
              <a:ext uri="{FF2B5EF4-FFF2-40B4-BE49-F238E27FC236}">
                <a16:creationId xmlns:a16="http://schemas.microsoft.com/office/drawing/2014/main" id="{C1C6D5A1-7384-DFF5-3437-F2798F9C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8" y="1738110"/>
            <a:ext cx="3052357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ANALYSIS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506976" y="1156913"/>
            <a:ext cx="81897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Facial_emotion_images.zip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3;p17">
            <a:extLst>
              <a:ext uri="{FF2B5EF4-FFF2-40B4-BE49-F238E27FC236}">
                <a16:creationId xmlns:a16="http://schemas.microsoft.com/office/drawing/2014/main" id="{DC5A893F-B5B8-D878-7717-42FB04DD5151}"/>
              </a:ext>
            </a:extLst>
          </p:cNvPr>
          <p:cNvSpPr/>
          <p:nvPr/>
        </p:nvSpPr>
        <p:spPr>
          <a:xfrm>
            <a:off x="635831" y="2386413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Happy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FCB6E-209D-8C8A-7ECD-B046786CC0B4}"/>
              </a:ext>
            </a:extLst>
          </p:cNvPr>
          <p:cNvSpPr txBox="1"/>
          <p:nvPr/>
        </p:nvSpPr>
        <p:spPr>
          <a:xfrm>
            <a:off x="545691" y="1576589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Black and White Images : 48 Pixel Squares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 Images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Google Shape;83;p17">
            <a:extLst>
              <a:ext uri="{FF2B5EF4-FFF2-40B4-BE49-F238E27FC236}">
                <a16:creationId xmlns:a16="http://schemas.microsoft.com/office/drawing/2014/main" id="{A8A3F59C-5D0E-6441-11DD-5A68E31D8558}"/>
              </a:ext>
            </a:extLst>
          </p:cNvPr>
          <p:cNvSpPr/>
          <p:nvPr/>
        </p:nvSpPr>
        <p:spPr>
          <a:xfrm>
            <a:off x="635831" y="3699019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2BC58722-6B2F-3508-C6D4-89142BB3E932}"/>
              </a:ext>
            </a:extLst>
          </p:cNvPr>
          <p:cNvSpPr/>
          <p:nvPr/>
        </p:nvSpPr>
        <p:spPr>
          <a:xfrm>
            <a:off x="4572000" y="2337251"/>
            <a:ext cx="1798934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Neutral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77AE69C5-FDC8-BC27-4E3E-118EC0440F18}"/>
              </a:ext>
            </a:extLst>
          </p:cNvPr>
          <p:cNvSpPr/>
          <p:nvPr/>
        </p:nvSpPr>
        <p:spPr>
          <a:xfrm>
            <a:off x="4572000" y="3699019"/>
            <a:ext cx="194641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Surprise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B825A-C775-D414-7F5C-30D58D8E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88" y="2036321"/>
            <a:ext cx="1297860" cy="129786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84A2F-5B43-74BD-12B5-7B060C48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17" y="3588406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83BFA-2DAB-B7C1-8B98-486026DCF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54" y="3633633"/>
            <a:ext cx="1258527" cy="12585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8DE84C-74FB-1176-54AF-7337392E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17" y="2059413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687050833"/>
              </p:ext>
            </p:extLst>
          </p:nvPr>
        </p:nvGraphicFramePr>
        <p:xfrm>
          <a:off x="879987" y="1902542"/>
          <a:ext cx="7480275" cy="2995569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TRAINING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VALIDATION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TEST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535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26.4%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21.0%</a:t>
                      </a:r>
                      <a:endParaRPr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36.7%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22.9%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24.4%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16.0%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32   25.0%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15109     74.7%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4977     24.6%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128     0.006%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1A210E9-FF1B-57C0-B974-990494C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SET ANALYSIS</a:t>
            </a:r>
            <a:endParaRPr lang="en-US" dirty="0"/>
          </a:p>
        </p:txBody>
      </p:sp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99885C37-004C-8499-249B-7B75577AF5BF}"/>
              </a:ext>
            </a:extLst>
          </p:cNvPr>
          <p:cNvSpPr txBox="1"/>
          <p:nvPr/>
        </p:nvSpPr>
        <p:spPr>
          <a:xfrm>
            <a:off x="879987" y="1047136"/>
            <a:ext cx="7431114" cy="8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20,214 Grayscale Images, 48 Pixel Square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Very small TEST set : 60-80 / 10-20 / 10-20 standard ratios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ISSUES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CDFD0-1F1F-D7DE-B0E7-272D48D9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6" y="1800503"/>
            <a:ext cx="828367" cy="828367"/>
          </a:xfrm>
          <a:prstGeom prst="rect">
            <a:avLst/>
          </a:prstGeom>
        </p:spPr>
      </p:pic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47D7D257-9B65-1E03-43BE-2BB36AA7CB06}"/>
              </a:ext>
            </a:extLst>
          </p:cNvPr>
          <p:cNvSpPr txBox="1"/>
          <p:nvPr/>
        </p:nvSpPr>
        <p:spPr>
          <a:xfrm>
            <a:off x="997974" y="2628870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335D7-1ECC-6AE5-0CE1-DD673E8C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84" y="1800504"/>
            <a:ext cx="828366" cy="82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9F94-983E-124D-7994-29A9CE82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621" y="1800504"/>
            <a:ext cx="828366" cy="828366"/>
          </a:xfrm>
          <a:prstGeom prst="rect">
            <a:avLst/>
          </a:prstGeom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BF363A6-D2F9-FB5E-C2A4-6FD6798557C3}"/>
              </a:ext>
            </a:extLst>
          </p:cNvPr>
          <p:cNvSpPr txBox="1"/>
          <p:nvPr/>
        </p:nvSpPr>
        <p:spPr>
          <a:xfrm>
            <a:off x="997974" y="1112200"/>
            <a:ext cx="6818671" cy="5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 face, watermark, multiple face, cartoon, etc…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3EC2C-A11A-05CA-56EA-FB3413682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958" y="1800503"/>
            <a:ext cx="870160" cy="87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927A9-D39E-F638-7277-A1A7B61E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45" y="3000035"/>
            <a:ext cx="828367" cy="828367"/>
          </a:xfrm>
          <a:prstGeom prst="rect">
            <a:avLst/>
          </a:prstGeom>
        </p:spPr>
      </p:pic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779F1878-CFD7-4891-38E4-F6DAEF0C77D2}"/>
              </a:ext>
            </a:extLst>
          </p:cNvPr>
          <p:cNvSpPr txBox="1"/>
          <p:nvPr/>
        </p:nvSpPr>
        <p:spPr>
          <a:xfrm>
            <a:off x="997974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train\sad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DEA4E7-4947-8C2A-97FB-F819A4804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6284" y="3000035"/>
            <a:ext cx="828366" cy="82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F7328-B908-0A3C-BA74-BF4B44B72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3802" y="2925063"/>
            <a:ext cx="903338" cy="903338"/>
          </a:xfrm>
          <a:prstGeom prst="rect">
            <a:avLst/>
          </a:prstGeom>
        </p:spPr>
      </p:pic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67C53DF-803B-841C-6760-57D0A08A4201}"/>
              </a:ext>
            </a:extLst>
          </p:cNvPr>
          <p:cNvSpPr txBox="1"/>
          <p:nvPr/>
        </p:nvSpPr>
        <p:spPr>
          <a:xfrm>
            <a:off x="3218832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1146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IMAGES, NO FACE or TOO DARK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D470-2D82-0AA7-7671-FDCFD213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56" y="1420041"/>
            <a:ext cx="574589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DEF74-0CFF-34D5-D849-0B7B589CB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02" y="2254689"/>
            <a:ext cx="1914197" cy="822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7AECA-0246-2451-8B93-169017311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02" y="1415115"/>
            <a:ext cx="1502468" cy="822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13612-6095-BC54-C657-F0B4B9E95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02" y="3094263"/>
            <a:ext cx="3262578" cy="8229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14B9DC-BF64-046C-0D9E-7F2D3C7C9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02" y="3933837"/>
            <a:ext cx="3386651" cy="8229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DCAA23-C6D2-C6D5-56E8-3E1A12E5E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742" y="3069310"/>
            <a:ext cx="582003" cy="8229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3A62D9-F8AC-B08F-2954-B0DC29CE2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708" y="3933837"/>
            <a:ext cx="1023037" cy="822960"/>
          </a:xfrm>
          <a:prstGeom prst="rect">
            <a:avLst/>
          </a:prstGeom>
        </p:spPr>
      </p:pic>
      <p:sp>
        <p:nvSpPr>
          <p:cNvPr id="28" name="Google Shape;82;p17">
            <a:extLst>
              <a:ext uri="{FF2B5EF4-FFF2-40B4-BE49-F238E27FC236}">
                <a16:creationId xmlns:a16="http://schemas.microsoft.com/office/drawing/2014/main" id="{F61E0AF7-6BE3-CFA3-1186-D20DF30E5539}"/>
              </a:ext>
            </a:extLst>
          </p:cNvPr>
          <p:cNvSpPr txBox="1"/>
          <p:nvPr/>
        </p:nvSpPr>
        <p:spPr>
          <a:xfrm>
            <a:off x="442452" y="587024"/>
            <a:ext cx="7431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Filter Tool :  Reject Images Numpy.Average&lt;20 or &gt;235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25 Images : 21 Train, 3 Validation, 1 Test</a:t>
            </a:r>
          </a:p>
        </p:txBody>
      </p:sp>
    </p:spTree>
    <p:extLst>
      <p:ext uri="{BB962C8B-B14F-4D97-AF65-F5344CB8AC3E}">
        <p14:creationId xmlns:p14="http://schemas.microsoft.com/office/powerpoint/2010/main" val="137337794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cce7b430-e47b-4222-b1a7-9dd9110f84a3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861</Words>
  <Application>Microsoft Office PowerPoint</Application>
  <PresentationFormat>On-screen Show (16:9)</PresentationFormat>
  <Paragraphs>220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Fira Sans Condensed Light</vt:lpstr>
      <vt:lpstr>Cascadia Mono SemiBold</vt:lpstr>
      <vt:lpstr>Courier New</vt:lpstr>
      <vt:lpstr>Fira Sans Condensed</vt:lpstr>
      <vt:lpstr>Rajdhani</vt:lpstr>
      <vt:lpstr>AI Tech Agency Infographics by Slidesgo</vt:lpstr>
      <vt:lpstr>Facial Emotion Detection</vt:lpstr>
      <vt:lpstr>PROBLEM DEFINITION</vt:lpstr>
      <vt:lpstr>FACIAL EMOTION DETECTION USE CASE 1</vt:lpstr>
      <vt:lpstr>FACIAL EMOTION DETECTION USE CASE 2</vt:lpstr>
      <vt:lpstr>FACIAL EMOTION DETECTION USE CASE 3</vt:lpstr>
      <vt:lpstr>DATA SET ANALYSIS</vt:lpstr>
      <vt:lpstr>DATA SET ANALYSIS</vt:lpstr>
      <vt:lpstr>DATA SET ISSUES</vt:lpstr>
      <vt:lpstr>DATA SET IMAGES, NO FACE or TOO DARK</vt:lpstr>
      <vt:lpstr>CONVOLUTIONAL NEURAL NETWORK (CNN) MODELS</vt:lpstr>
      <vt:lpstr>DATASET LOADERS</vt:lpstr>
      <vt:lpstr>CNN MODEL 1</vt:lpstr>
      <vt:lpstr>CNN MODEL 2</vt:lpstr>
      <vt:lpstr>CNN MODELS 1 &amp; 2 GRAPH</vt:lpstr>
      <vt:lpstr>VGG-16 ARCHITECTURE</vt:lpstr>
      <vt:lpstr>ResNetV2 ARCHITECTURE</vt:lpstr>
      <vt:lpstr>EFFICENTNET ARCHITECTURE</vt:lpstr>
      <vt:lpstr>MILESTONE  1  MODEL</vt:lpstr>
      <vt:lpstr>CAPSTONE  MODEL</vt:lpstr>
      <vt:lpstr>FINAL MODEL HEATMAP</vt:lpstr>
      <vt:lpstr>FINAL MODEL MISMATCH IMAGES</vt:lpstr>
      <vt:lpstr>FINAL CNN MODEL ANALYSIS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Jeff Stearns</cp:lastModifiedBy>
  <cp:revision>87</cp:revision>
  <dcterms:modified xsi:type="dcterms:W3CDTF">2023-10-18T12:40:34Z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cce7b430-e47b-4222-b1a7-9dd9110f84a3</vt:lpwstr>
  </property>
  <property fmtid="{D5CDD505-2E9C-101B-9397-08002B2CF9AE}" pid="3" name="TitusClassification">
    <vt:lpwstr>None</vt:lpwstr>
  </property>
</Properties>
</file>